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174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1.sv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59.svg"/><Relationship Id="rId5" Type="http://schemas.openxmlformats.org/officeDocument/2006/relationships/image" Target="../media/image55.sv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54.svg"/><Relationship Id="rId9" Type="http://schemas.openxmlformats.org/officeDocument/2006/relationships/image" Target="../media/image12.sv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107525"/>
            <a:ext cx="79819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IoT-Based Smart Traffic &amp; Toll Management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5809"/>
            <a:ext cx="51221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Using ESP32 and Blynk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5229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Course: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Embedded IoT Systems – Fall 2025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410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Group: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Tech X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590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Team Members: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Saim Mustafa, Ibtisam Butt, Shahzaman Dhillon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1FA9A-F486-E269-B29D-AC4FA124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664C322F-C7D1-4659-D8ED-ED01C3198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875" y="1"/>
            <a:ext cx="569752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29170" y="468273"/>
            <a:ext cx="1978104" cy="320040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031325" y="519351"/>
            <a:ext cx="1773793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TOLL PLAZA AUTOMATION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929170" y="856417"/>
            <a:ext cx="6811208" cy="532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Effortless and Controlled Access</a:t>
            </a:r>
            <a:endParaRPr lang="en-US" sz="3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70" y="1835587"/>
            <a:ext cx="5737622" cy="57376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516806" y="2170316"/>
            <a:ext cx="2514357" cy="71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Toll IR Sensor Activation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516807" y="2606680"/>
            <a:ext cx="4057888" cy="719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An IR sensor precisely detects a vehicle entering the toll plaza area.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516807" y="3929966"/>
            <a:ext cx="2539790" cy="71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Automatic Gate Opening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516806" y="4289774"/>
            <a:ext cx="4310960" cy="1227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Upon detection, the servo motor automatically opens the toll gate for a preset duration, typically 5 seconds, allowing passage.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963406" y="5811276"/>
            <a:ext cx="382436" cy="131342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3" name="Text 10"/>
          <p:cNvSpPr/>
          <p:nvPr/>
        </p:nvSpPr>
        <p:spPr>
          <a:xfrm>
            <a:off x="8516807" y="5811277"/>
            <a:ext cx="2693573" cy="71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Blynk App Manual Control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516807" y="6086430"/>
            <a:ext cx="4057888" cy="2210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For exceptions or emergencies, the toll gate can be manually controlled through the Blynk mobile application, providing operational flexibility.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FF68DA-B8E0-82DE-44B2-AFED971D8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  <p:sp>
        <p:nvSpPr>
          <p:cNvPr id="16" name="Shape 9">
            <a:extLst>
              <a:ext uri="{FF2B5EF4-FFF2-40B4-BE49-F238E27FC236}">
                <a16:creationId xmlns:a16="http://schemas.microsoft.com/office/drawing/2014/main" id="{3F520039-FC6F-840B-DEA6-3BB2CD6CF002}"/>
              </a:ext>
            </a:extLst>
          </p:cNvPr>
          <p:cNvSpPr/>
          <p:nvPr/>
        </p:nvSpPr>
        <p:spPr>
          <a:xfrm>
            <a:off x="7963406" y="3929966"/>
            <a:ext cx="382436" cy="131342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330EF82C-734E-1A58-906C-E1F4C0715BB9}"/>
              </a:ext>
            </a:extLst>
          </p:cNvPr>
          <p:cNvSpPr/>
          <p:nvPr/>
        </p:nvSpPr>
        <p:spPr>
          <a:xfrm>
            <a:off x="7965348" y="2170316"/>
            <a:ext cx="380494" cy="131342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4679" y="445413"/>
            <a:ext cx="8860988" cy="506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System Workflow: A Step-by-Step Flowchart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303651" y="1275159"/>
            <a:ext cx="22860" cy="6509028"/>
          </a:xfrm>
          <a:prstGeom prst="roundRect">
            <a:avLst>
              <a:gd name="adj" fmla="val 29747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4" name="Shape 2"/>
          <p:cNvSpPr/>
          <p:nvPr/>
        </p:nvSpPr>
        <p:spPr>
          <a:xfrm>
            <a:off x="7014210" y="1445776"/>
            <a:ext cx="323731" cy="22860"/>
          </a:xfrm>
          <a:prstGeom prst="roundRect">
            <a:avLst>
              <a:gd name="adj" fmla="val 29747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5" name="Shape 3"/>
          <p:cNvSpPr/>
          <p:nvPr/>
        </p:nvSpPr>
        <p:spPr>
          <a:xfrm>
            <a:off x="7254419" y="1396544"/>
            <a:ext cx="121325" cy="121325"/>
          </a:xfrm>
          <a:prstGeom prst="roundRect">
            <a:avLst>
              <a:gd name="adj" fmla="val 3768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6" name="Text 4"/>
          <p:cNvSpPr/>
          <p:nvPr/>
        </p:nvSpPr>
        <p:spPr>
          <a:xfrm>
            <a:off x="4135755" y="1330762"/>
            <a:ext cx="2531745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Start System Initialization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194679" y="1680805"/>
            <a:ext cx="447282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system powers on and initializes all connected sensors and actuators, establishing communication with the Blynk platform.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92221" y="2417088"/>
            <a:ext cx="323731" cy="22860"/>
          </a:xfrm>
          <a:prstGeom prst="roundRect">
            <a:avLst>
              <a:gd name="adj" fmla="val 29747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9" name="Shape 7"/>
          <p:cNvSpPr/>
          <p:nvPr/>
        </p:nvSpPr>
        <p:spPr>
          <a:xfrm>
            <a:off x="7254419" y="2367855"/>
            <a:ext cx="121325" cy="121325"/>
          </a:xfrm>
          <a:prstGeom prst="roundRect">
            <a:avLst>
              <a:gd name="adj" fmla="val 3768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0" name="Text 8"/>
          <p:cNvSpPr/>
          <p:nvPr/>
        </p:nvSpPr>
        <p:spPr>
          <a:xfrm>
            <a:off x="7962662" y="2302073"/>
            <a:ext cx="3032641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Read IR Sensors (Traffic &amp; Toll)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962662" y="2652117"/>
            <a:ext cx="447294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Infrared sensors continuously monitor vehicle presence at traffic intersections and toll booths, capturing real-time data.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014210" y="3254335"/>
            <a:ext cx="323731" cy="22860"/>
          </a:xfrm>
          <a:prstGeom prst="roundRect">
            <a:avLst>
              <a:gd name="adj" fmla="val 29747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3" name="Shape 11"/>
          <p:cNvSpPr/>
          <p:nvPr/>
        </p:nvSpPr>
        <p:spPr>
          <a:xfrm>
            <a:off x="7254419" y="3205103"/>
            <a:ext cx="121325" cy="121325"/>
          </a:xfrm>
          <a:prstGeom prst="roundRect">
            <a:avLst>
              <a:gd name="adj" fmla="val 3768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4" name="Text 12"/>
          <p:cNvSpPr/>
          <p:nvPr/>
        </p:nvSpPr>
        <p:spPr>
          <a:xfrm>
            <a:off x="4266009" y="3139321"/>
            <a:ext cx="2401491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Count Vehicles Per Lane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2194679" y="3489365"/>
            <a:ext cx="4472821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ESP32 microcontroller processes IR sensor data to accurately count vehicles in each traffic lane.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92221" y="4091702"/>
            <a:ext cx="323731" cy="22860"/>
          </a:xfrm>
          <a:prstGeom prst="roundRect">
            <a:avLst>
              <a:gd name="adj" fmla="val 29747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7" name="Shape 15"/>
          <p:cNvSpPr/>
          <p:nvPr/>
        </p:nvSpPr>
        <p:spPr>
          <a:xfrm>
            <a:off x="7254419" y="4042470"/>
            <a:ext cx="121325" cy="121325"/>
          </a:xfrm>
          <a:prstGeom prst="roundRect">
            <a:avLst>
              <a:gd name="adj" fmla="val 3768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8" name="Text 16"/>
          <p:cNvSpPr/>
          <p:nvPr/>
        </p:nvSpPr>
        <p:spPr>
          <a:xfrm>
            <a:off x="7962662" y="3976688"/>
            <a:ext cx="3181588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Check Preemption (≥2 Vehicles)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7962662" y="4326731"/>
            <a:ext cx="447294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system assesses traffic density; if a lane has two or more vehicles, it triggers a preemption sequence for priority.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014210" y="4929068"/>
            <a:ext cx="323731" cy="22860"/>
          </a:xfrm>
          <a:prstGeom prst="roundRect">
            <a:avLst>
              <a:gd name="adj" fmla="val 29747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1" name="Shape 19"/>
          <p:cNvSpPr/>
          <p:nvPr/>
        </p:nvSpPr>
        <p:spPr>
          <a:xfrm>
            <a:off x="7254419" y="4879836"/>
            <a:ext cx="121325" cy="121325"/>
          </a:xfrm>
          <a:prstGeom prst="roundRect">
            <a:avLst>
              <a:gd name="adj" fmla="val 3768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2" name="Text 20"/>
          <p:cNvSpPr/>
          <p:nvPr/>
        </p:nvSpPr>
        <p:spPr>
          <a:xfrm>
            <a:off x="2808923" y="4814054"/>
            <a:ext cx="3858578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Change Signals: Green → Yellow → Red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2194679" y="5164098"/>
            <a:ext cx="447282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Traffic lights dynamically adjust based on preemption logic, optimizing traffic flow by changing states sequentially.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292221" y="5766435"/>
            <a:ext cx="323731" cy="22860"/>
          </a:xfrm>
          <a:prstGeom prst="roundRect">
            <a:avLst>
              <a:gd name="adj" fmla="val 29747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5" name="Shape 23"/>
          <p:cNvSpPr/>
          <p:nvPr/>
        </p:nvSpPr>
        <p:spPr>
          <a:xfrm>
            <a:off x="7254419" y="5717203"/>
            <a:ext cx="121325" cy="121325"/>
          </a:xfrm>
          <a:prstGeom prst="roundRect">
            <a:avLst>
              <a:gd name="adj" fmla="val 3768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6" name="Text 24"/>
          <p:cNvSpPr/>
          <p:nvPr/>
        </p:nvSpPr>
        <p:spPr>
          <a:xfrm>
            <a:off x="7962662" y="5651421"/>
            <a:ext cx="337827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Toll IR Detect → Open/Close Servo</a:t>
            </a: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7962662" y="6001464"/>
            <a:ext cx="4472940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At the toll gate, IR sensors detect vehicles, prompting the servo motor to open for passage and then close.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014210" y="6603802"/>
            <a:ext cx="323731" cy="22860"/>
          </a:xfrm>
          <a:prstGeom prst="roundRect">
            <a:avLst>
              <a:gd name="adj" fmla="val 29747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9" name="Shape 27"/>
          <p:cNvSpPr/>
          <p:nvPr/>
        </p:nvSpPr>
        <p:spPr>
          <a:xfrm>
            <a:off x="7254419" y="6554569"/>
            <a:ext cx="121325" cy="121325"/>
          </a:xfrm>
          <a:prstGeom prst="roundRect">
            <a:avLst>
              <a:gd name="adj" fmla="val 3768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30" name="Text 28"/>
          <p:cNvSpPr/>
          <p:nvPr/>
        </p:nvSpPr>
        <p:spPr>
          <a:xfrm>
            <a:off x="4355306" y="6488787"/>
            <a:ext cx="2312194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Send Data to Blynk App</a:t>
            </a: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2194679" y="6838831"/>
            <a:ext cx="4472821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All operational data, including vehicle counts and signal statuses, is transmitted to the Blynk mobile application for monitoring.</a:t>
            </a:r>
            <a:endParaRPr lang="en-US" sz="1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3D7A6F0-266D-9CF5-AE5F-8AF4F6AA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083" y="1131927"/>
            <a:ext cx="7813834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Hardware Integration: ESP32 Circuit Diagram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5083" y="2604730"/>
            <a:ext cx="781383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core of our system relies on the ESP32's versatile General Purpose Input/Output (GPIO) pins to interface with various components.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65083" y="36164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Key Connections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5083" y="4162663"/>
            <a:ext cx="3675102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Traffic LEDs:</a:t>
            </a: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Connected to specific GPIO pins for signal control (Red, Yellow, Green).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5083" y="5141000"/>
            <a:ext cx="3675102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IR Sensors:</a:t>
            </a: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Dedicated pins for precise vehicle detection at both traffic and toll points.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5083" y="6119336"/>
            <a:ext cx="3675102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Servo Motor:</a:t>
            </a: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Linked to a PWM-capable GPIO pin for accurate gate opening and closing.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11435" y="36164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Power &amp; Ground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811435" y="4162663"/>
            <a:ext cx="3675102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5V Supply:</a:t>
            </a: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Common power rail for all components requiring 5 volts, ensuring stable operation.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11435" y="5141000"/>
            <a:ext cx="3675102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Ground (GND):</a:t>
            </a: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Shared ground connection for all components to complete the electrical circuit.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11435" y="6119336"/>
            <a:ext cx="3675102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Integrated Design:</a:t>
            </a: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 compact and efficient layout minimizing wiring complexity.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690" y="481965"/>
            <a:ext cx="6294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System</a:t>
            </a:r>
            <a:r>
              <a:rPr lang="en-US" sz="2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 Performance: Results &amp; Observations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55690" y="873086"/>
            <a:ext cx="71733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Our IoT-Based Smart Traffic &amp; Toll Management System delivered robust and reliable performance, validating the design principles.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154959" y="1737835"/>
            <a:ext cx="3442723" cy="5802590"/>
          </a:xfrm>
          <a:prstGeom prst="roundRect">
            <a:avLst>
              <a:gd name="adj" fmla="val 216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sp>
        <p:nvSpPr>
          <p:cNvPr id="5" name="Shape 3"/>
          <p:cNvSpPr/>
          <p:nvPr/>
        </p:nvSpPr>
        <p:spPr>
          <a:xfrm>
            <a:off x="139719" y="1737835"/>
            <a:ext cx="60960" cy="580259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6" name="Text 4"/>
          <p:cNvSpPr/>
          <p:nvPr/>
        </p:nvSpPr>
        <p:spPr>
          <a:xfrm>
            <a:off x="329267" y="1866422"/>
            <a:ext cx="2280047" cy="30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Dynamic Traffic Signal </a:t>
            </a:r>
          </a:p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Operation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29266" y="2386577"/>
            <a:ext cx="3227070" cy="933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Traffic signals adjusted fluidly based on real-time vehicle counts detected by IR sensors, significantly improving intersection efficiency.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2" y="3195179"/>
            <a:ext cx="3227070" cy="416133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737312" y="1737835"/>
            <a:ext cx="3530084" cy="5802590"/>
          </a:xfrm>
          <a:prstGeom prst="roundRect">
            <a:avLst>
              <a:gd name="adj" fmla="val 216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sp>
        <p:nvSpPr>
          <p:cNvPr id="10" name="Shape 7"/>
          <p:cNvSpPr/>
          <p:nvPr/>
        </p:nvSpPr>
        <p:spPr>
          <a:xfrm>
            <a:off x="3722072" y="1737835"/>
            <a:ext cx="60960" cy="580259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11" name="Text 8"/>
          <p:cNvSpPr/>
          <p:nvPr/>
        </p:nvSpPr>
        <p:spPr>
          <a:xfrm>
            <a:off x="3932623" y="1905078"/>
            <a:ext cx="1949887" cy="30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Automated Toll Gate Control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3911619" y="2386577"/>
            <a:ext cx="3227189" cy="933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toll gate servo motor responded precisely to vehicle detection, ensuring seamless and automated opening and closing for passage.</a:t>
            </a:r>
            <a:endParaRPr lang="en-US" sz="14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901" y="3195179"/>
            <a:ext cx="3326016" cy="4161335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7471465" y="1739864"/>
            <a:ext cx="3529965" cy="5775464"/>
          </a:xfrm>
          <a:prstGeom prst="roundRect">
            <a:avLst>
              <a:gd name="adj" fmla="val 216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395265" y="1739864"/>
            <a:ext cx="60960" cy="577546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7645773" y="1868451"/>
            <a:ext cx="2260402" cy="30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Auto/Manual Mode</a:t>
            </a:r>
          </a:p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 Functionality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7733527" y="2379278"/>
            <a:ext cx="3227070" cy="929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Both automatic (sensor-driven) and manual (Blynk app controlled) modes functioned correctly, offering operational flexibility.</a:t>
            </a:r>
            <a:endParaRPr lang="en-US" sz="140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773" y="3195179"/>
            <a:ext cx="3227070" cy="4161335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11114778" y="1739864"/>
            <a:ext cx="3530084" cy="5775464"/>
          </a:xfrm>
          <a:prstGeom prst="roundRect">
            <a:avLst>
              <a:gd name="adj" fmla="val 216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11099538" y="1739864"/>
            <a:ext cx="60960" cy="577546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11289085" y="1868451"/>
            <a:ext cx="2884115" cy="352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Real-time Vehicle Counts </a:t>
            </a:r>
          </a:p>
          <a:p>
            <a:pPr marL="0" indent="0" algn="l">
              <a:lnSpc>
                <a:spcPts val="1350"/>
              </a:lnSpc>
              <a:buNone/>
            </a:pPr>
            <a:r>
              <a:rPr lang="en-US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on Blynk</a:t>
            </a:r>
            <a:endParaRPr lang="en-US" dirty="0"/>
          </a:p>
        </p:txBody>
      </p:sp>
      <p:sp>
        <p:nvSpPr>
          <p:cNvPr id="22" name="Text 17"/>
          <p:cNvSpPr/>
          <p:nvPr/>
        </p:nvSpPr>
        <p:spPr>
          <a:xfrm>
            <a:off x="11289085" y="2379278"/>
            <a:ext cx="3227189" cy="929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Vehicle counts were accurately displayed and updated in real-time on the Blynk dashboard, providing instant monitoring capabilities.</a:t>
            </a:r>
            <a:endParaRPr lang="en-US" sz="1400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3492" y="3195179"/>
            <a:ext cx="3227189" cy="41613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366A43-9649-09AF-1548-F1AFCB967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973" y="773549"/>
            <a:ext cx="8060055" cy="967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Blynk Dashboard: Real-time Monitoring and Control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41973" y="1973223"/>
            <a:ext cx="8060055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Blynk mobile application serves as the central hub for monitoring and interacting with our smart traffic and toll system.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541973" y="2642949"/>
            <a:ext cx="619363" cy="1139904"/>
          </a:xfrm>
          <a:prstGeom prst="roundRect">
            <a:avLst>
              <a:gd name="adj" fmla="val 360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735568" y="3067764"/>
            <a:ext cx="2321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16117" y="2797731"/>
            <a:ext cx="225099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Vehicle Counts (V4–V6)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316117" y="3132534"/>
            <a:ext cx="7285911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Displays the current number of vehicles detected in each traffic lane, offering a live overview of traffic density.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41973" y="3937635"/>
            <a:ext cx="619363" cy="1139904"/>
          </a:xfrm>
          <a:prstGeom prst="roundRect">
            <a:avLst>
              <a:gd name="adj" fmla="val 360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10" name="Text 7"/>
          <p:cNvSpPr/>
          <p:nvPr/>
        </p:nvSpPr>
        <p:spPr>
          <a:xfrm>
            <a:off x="735568" y="4362450"/>
            <a:ext cx="2321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316117" y="4092416"/>
            <a:ext cx="3092172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Auto/Manual Mode Selector (V7)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316117" y="4427220"/>
            <a:ext cx="7285911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Allows users to switch between automated sensor-driven control and manual override for traffic signals.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41973" y="5232321"/>
            <a:ext cx="619363" cy="1139904"/>
          </a:xfrm>
          <a:prstGeom prst="roundRect">
            <a:avLst>
              <a:gd name="adj" fmla="val 360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14" name="Text 11"/>
          <p:cNvSpPr/>
          <p:nvPr/>
        </p:nvSpPr>
        <p:spPr>
          <a:xfrm>
            <a:off x="735568" y="5657136"/>
            <a:ext cx="2321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16117" y="5387102"/>
            <a:ext cx="3098721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Preemption Status Indicator (V8)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16117" y="5721906"/>
            <a:ext cx="7285911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Shows whether a traffic preemption sequence is active, indicating priority given to a high-density lane.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541973" y="6527006"/>
            <a:ext cx="619363" cy="929045"/>
          </a:xfrm>
          <a:prstGeom prst="roundRect">
            <a:avLst>
              <a:gd name="adj" fmla="val 360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18" name="Text 15"/>
          <p:cNvSpPr/>
          <p:nvPr/>
        </p:nvSpPr>
        <p:spPr>
          <a:xfrm>
            <a:off x="735568" y="6846332"/>
            <a:ext cx="23217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4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316117" y="6681788"/>
            <a:ext cx="234017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Current Active Lane (V9)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316117" y="7016591"/>
            <a:ext cx="728591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Identifies which lane currently has the green signal, providing clear operational status at a glance.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2466" y="276247"/>
            <a:ext cx="4132540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Conclusion &amp; Future Scope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1152466" y="839056"/>
            <a:ext cx="7962186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"IoT-Based Smart Traffic &amp; Toll Management System" successfully demonstrated an innovative approach to urban mobility challenges.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152466" y="2160866"/>
            <a:ext cx="251769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Achievements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635" y="2841755"/>
            <a:ext cx="188714" cy="188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52466" y="2837826"/>
            <a:ext cx="2360176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Intelligent Traffic Management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152466" y="3160366"/>
            <a:ext cx="3418642" cy="60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Successfully implemented dynamic traffic signal control based on real-time vehicle detection, reducing congestion.</a:t>
            </a:r>
            <a:endParaRPr lang="en-US" sz="14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635" y="4409305"/>
            <a:ext cx="188714" cy="1887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52466" y="4405375"/>
            <a:ext cx="2050494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Automated Toll Operations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152466" y="4727916"/>
            <a:ext cx="3418642" cy="60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Developed an efficient automated toll gate system, enhancing throughput and minimizing manual intervention.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635" y="6128437"/>
            <a:ext cx="188714" cy="18871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52466" y="6124508"/>
            <a:ext cx="1619607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Real-time Monitoring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152466" y="6447048"/>
            <a:ext cx="3418642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Integrated with Blynk for intuitive real-time monitoring and control, providing operators with actionable insights.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5938212" y="2188132"/>
            <a:ext cx="251769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Future Scope</a:t>
            </a:r>
            <a:endParaRPr lang="en-US" sz="2800" dirty="0"/>
          </a:p>
        </p:txBody>
      </p:sp>
      <p:sp>
        <p:nvSpPr>
          <p:cNvPr id="23" name="Shape 14"/>
          <p:cNvSpPr/>
          <p:nvPr/>
        </p:nvSpPr>
        <p:spPr>
          <a:xfrm>
            <a:off x="5560665" y="2784129"/>
            <a:ext cx="251698" cy="251698"/>
          </a:xfrm>
          <a:prstGeom prst="roundRect">
            <a:avLst>
              <a:gd name="adj" fmla="val 21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7873" y="2831278"/>
            <a:ext cx="157282" cy="157282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938212" y="2811633"/>
            <a:ext cx="192940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Camera-Based Detection</a:t>
            </a:r>
            <a:endParaRPr lang="en-US" sz="2000" dirty="0"/>
          </a:p>
        </p:txBody>
      </p:sp>
      <p:sp>
        <p:nvSpPr>
          <p:cNvPr id="26" name="Text 16"/>
          <p:cNvSpPr/>
          <p:nvPr/>
        </p:nvSpPr>
        <p:spPr>
          <a:xfrm>
            <a:off x="5938212" y="3134173"/>
            <a:ext cx="3450074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Incorporate computer vision for advanced vehicle classification and precise counting.</a:t>
            </a:r>
            <a:endParaRPr lang="en-US" sz="1400" dirty="0"/>
          </a:p>
        </p:txBody>
      </p:sp>
      <p:sp>
        <p:nvSpPr>
          <p:cNvPr id="27" name="Shape 17"/>
          <p:cNvSpPr/>
          <p:nvPr/>
        </p:nvSpPr>
        <p:spPr>
          <a:xfrm>
            <a:off x="5560665" y="3981184"/>
            <a:ext cx="251698" cy="251698"/>
          </a:xfrm>
          <a:prstGeom prst="roundRect">
            <a:avLst>
              <a:gd name="adj" fmla="val 21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873" y="4028333"/>
            <a:ext cx="157282" cy="157282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938212" y="4008688"/>
            <a:ext cx="2183844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Cloud Analytics &amp; Prediction</a:t>
            </a:r>
            <a:endParaRPr lang="en-US" sz="2000" dirty="0"/>
          </a:p>
        </p:txBody>
      </p:sp>
      <p:sp>
        <p:nvSpPr>
          <p:cNvPr id="30" name="Text 19"/>
          <p:cNvSpPr/>
          <p:nvPr/>
        </p:nvSpPr>
        <p:spPr>
          <a:xfrm>
            <a:off x="5938212" y="4331228"/>
            <a:ext cx="3450074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Leverage cloud computing for data analysis, traffic pattern prediction, and optimization.</a:t>
            </a:r>
            <a:endParaRPr lang="en-US" sz="1400" dirty="0"/>
          </a:p>
        </p:txBody>
      </p:sp>
      <p:sp>
        <p:nvSpPr>
          <p:cNvPr id="31" name="Shape 20"/>
          <p:cNvSpPr/>
          <p:nvPr/>
        </p:nvSpPr>
        <p:spPr>
          <a:xfrm>
            <a:off x="5560665" y="5134991"/>
            <a:ext cx="251698" cy="251698"/>
          </a:xfrm>
          <a:prstGeom prst="roundRect">
            <a:avLst>
              <a:gd name="adj" fmla="val 21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7873" y="5182140"/>
            <a:ext cx="157282" cy="157282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5938212" y="5162495"/>
            <a:ext cx="2264331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Multi-Intersection Integration</a:t>
            </a:r>
            <a:endParaRPr lang="en-US" sz="2000" dirty="0"/>
          </a:p>
        </p:txBody>
      </p:sp>
      <p:sp>
        <p:nvSpPr>
          <p:cNvPr id="34" name="Text 22"/>
          <p:cNvSpPr/>
          <p:nvPr/>
        </p:nvSpPr>
        <p:spPr>
          <a:xfrm>
            <a:off x="5938212" y="5485035"/>
            <a:ext cx="3450074" cy="40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Expand the system to manage multiple interconnected intersections for city-wide traffic synchronization.</a:t>
            </a:r>
            <a:endParaRPr lang="en-US" sz="1400" dirty="0"/>
          </a:p>
        </p:txBody>
      </p:sp>
      <p:sp>
        <p:nvSpPr>
          <p:cNvPr id="35" name="Shape 23"/>
          <p:cNvSpPr/>
          <p:nvPr/>
        </p:nvSpPr>
        <p:spPr>
          <a:xfrm>
            <a:off x="5560665" y="6306669"/>
            <a:ext cx="251698" cy="251698"/>
          </a:xfrm>
          <a:prstGeom prst="roundRect">
            <a:avLst>
              <a:gd name="adj" fmla="val 2100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3200"/>
          </a:p>
        </p:txBody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7873" y="6353817"/>
            <a:ext cx="157282" cy="157282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5938212" y="6334172"/>
            <a:ext cx="2082641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Emergency Vehicle Priority</a:t>
            </a:r>
            <a:endParaRPr lang="en-US" sz="2000" dirty="0"/>
          </a:p>
        </p:txBody>
      </p:sp>
      <p:sp>
        <p:nvSpPr>
          <p:cNvPr id="38" name="Text 25"/>
          <p:cNvSpPr/>
          <p:nvPr/>
        </p:nvSpPr>
        <p:spPr>
          <a:xfrm>
            <a:off x="5938212" y="6656712"/>
            <a:ext cx="3450074" cy="604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Implement a dedicated module for recognizing and prioritizing emergency vehicles, ensuring faster response times.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07BE025-B3D9-2DB9-8D4A-295E553538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  <p:sp>
        <p:nvSpPr>
          <p:cNvPr id="40" name="Shape 1">
            <a:extLst>
              <a:ext uri="{FF2B5EF4-FFF2-40B4-BE49-F238E27FC236}">
                <a16:creationId xmlns:a16="http://schemas.microsoft.com/office/drawing/2014/main" id="{B3DBFC5B-850C-742B-6576-76859D5CD004}"/>
              </a:ext>
            </a:extLst>
          </p:cNvPr>
          <p:cNvSpPr/>
          <p:nvPr/>
        </p:nvSpPr>
        <p:spPr>
          <a:xfrm>
            <a:off x="5094438" y="1473402"/>
            <a:ext cx="22860" cy="6509028"/>
          </a:xfrm>
          <a:prstGeom prst="roundRect">
            <a:avLst>
              <a:gd name="adj" fmla="val 29747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8B6A05-EBF0-7067-A817-3DD0A8EB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00" y="-35092"/>
            <a:ext cx="4421200" cy="826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8654" y="691992"/>
            <a:ext cx="1344573" cy="343376"/>
          </a:xfrm>
          <a:prstGeom prst="roundRect">
            <a:avLst>
              <a:gd name="adj" fmla="val 17877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3" name="Text 1"/>
          <p:cNvSpPr/>
          <p:nvPr/>
        </p:nvSpPr>
        <p:spPr>
          <a:xfrm>
            <a:off x="1088192" y="746760"/>
            <a:ext cx="1125498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INTRODUCTION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78654" y="1192649"/>
            <a:ext cx="6850499" cy="570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Revolutionizing Urban Mobility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978654" y="2092166"/>
            <a:ext cx="5554742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Smart traffic systems and automated toll management are rapidly transforming urban environments.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2000" dirty="0">
              <a:solidFill>
                <a:srgbClr val="272525"/>
              </a:solidFill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These innovative solutions leverage cutting-edge technology to create more efficient and sustainable transportation networks.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78654" y="4530448"/>
            <a:ext cx="5554742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integration of IoT is paramount for optimizing traffic flow, reducing congestion, and streamlining toll collection processes, ultimately enhancing the daily lives of commuters.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031" y="0"/>
            <a:ext cx="633036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09080"/>
            <a:ext cx="1771293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878" y="1277064"/>
            <a:ext cx="1499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CHALLENGE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260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Addressing Inefficiencies in Traditional Systems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483769"/>
            <a:ext cx="4196358" cy="3536752"/>
          </a:xfrm>
          <a:prstGeom prst="roundRect">
            <a:avLst>
              <a:gd name="adj" fmla="val 4137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63310" y="3483769"/>
            <a:ext cx="121920" cy="353675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142524" y="3741063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Congestion from Fixed Signals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4585811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Traditional traffic signals operate on fixed timings, leading to unnecessary delays and severe congestion, especially during peak hours or in dynamically changing conditions.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83769"/>
            <a:ext cx="4196358" cy="3536752"/>
          </a:xfrm>
          <a:prstGeom prst="roundRect">
            <a:avLst>
              <a:gd name="adj" fmla="val 4137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186482" y="3483769"/>
            <a:ext cx="121920" cy="353675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565696" y="3741063"/>
            <a:ext cx="3304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Manual Toll Gate Delays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4231481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Manual toll gates are bottlenecks, increasing waiting times, fuel consumption, and requiring significant human resources for operation and management.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483769"/>
            <a:ext cx="4196358" cy="3536752"/>
          </a:xfrm>
          <a:prstGeom prst="roundRect">
            <a:avLst>
              <a:gd name="adj" fmla="val 4137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9609653" y="3483769"/>
            <a:ext cx="121920" cy="353675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988868" y="3741063"/>
            <a:ext cx="28789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Need for Automation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4231481"/>
            <a:ext cx="35903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There is an urgent need for an automated, IoT-based traffic and toll system that can adapt in real-time, reducing human intervention and improving overall efficiency.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73071E-D74B-7948-8C3B-64E5C9B5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1486" y="227409"/>
            <a:ext cx="1200388" cy="289560"/>
          </a:xfrm>
          <a:prstGeom prst="roundRect">
            <a:avLst>
              <a:gd name="adj" fmla="val 17878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53879" y="273605"/>
            <a:ext cx="1015603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PROJECT GOALS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61486" y="578524"/>
            <a:ext cx="7760851" cy="48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Key Objectives for Smarter Infrastructure</a:t>
            </a:r>
            <a:endParaRPr lang="en-US" sz="3000" dirty="0"/>
          </a:p>
        </p:txBody>
      </p:sp>
      <p:sp>
        <p:nvSpPr>
          <p:cNvPr id="5" name="Shape 3"/>
          <p:cNvSpPr/>
          <p:nvPr/>
        </p:nvSpPr>
        <p:spPr>
          <a:xfrm>
            <a:off x="461486" y="1265160"/>
            <a:ext cx="1107996" cy="1586608"/>
          </a:xfrm>
          <a:prstGeom prst="roundRect">
            <a:avLst>
              <a:gd name="adj" fmla="val 36001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276" y="1712390"/>
            <a:ext cx="576807" cy="57680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42982" y="1548433"/>
            <a:ext cx="337851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Real-time Vehicle Density Detection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942982" y="1898103"/>
            <a:ext cx="5346779" cy="790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Accurately detect and count vehicles in each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lane to inform dynamic decision-making.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83375" y="3752426"/>
            <a:ext cx="1107996" cy="1654539"/>
          </a:xfrm>
          <a:prstGeom prst="roundRect">
            <a:avLst>
              <a:gd name="adj" fmla="val 36001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725" y="4204195"/>
            <a:ext cx="766907" cy="76690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916193" y="4149810"/>
            <a:ext cx="286047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Dynamic Traffic Signal Control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1942982" y="4488402"/>
            <a:ext cx="6084728" cy="971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Implement adaptive signal timing based on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live traffic data to optimize flow and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minimize waiting.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74880" y="6360331"/>
            <a:ext cx="1081207" cy="1672804"/>
          </a:xfrm>
          <a:prstGeom prst="roundRect">
            <a:avLst>
              <a:gd name="adj" fmla="val 36001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5775" y="6875315"/>
            <a:ext cx="663195" cy="66319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916193" y="6762778"/>
            <a:ext cx="288726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Automated Toll Gate Operation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1916193" y="7103654"/>
            <a:ext cx="897469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Enable seamless, automatic opening and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closing of toll gates upon vehicle detection.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7323347" y="1143907"/>
            <a:ext cx="1129885" cy="1710021"/>
          </a:xfrm>
          <a:prstGeom prst="roundRect">
            <a:avLst>
              <a:gd name="adj" fmla="val 36001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8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3166" y="1465929"/>
            <a:ext cx="729259" cy="64814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890688" y="1500778"/>
            <a:ext cx="3118485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Blynk Cloud Monitoring &amp; Control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8890688" y="1761963"/>
            <a:ext cx="897469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Integrate with Blynk for remote monitoring and control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of the entire system.</a:t>
            </a: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7323347" y="3531259"/>
            <a:ext cx="1129885" cy="1710021"/>
          </a:xfrm>
          <a:prstGeom prst="roundRect">
            <a:avLst>
              <a:gd name="adj" fmla="val 36001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3166" y="4068309"/>
            <a:ext cx="729259" cy="64814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890688" y="4103159"/>
            <a:ext cx="303073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Auto &amp; Manual Operation Modes</a:t>
            </a:r>
            <a:endParaRPr lang="en-US" sz="2000" dirty="0"/>
          </a:p>
        </p:txBody>
      </p:sp>
      <p:sp>
        <p:nvSpPr>
          <p:cNvPr id="24" name="Text 17"/>
          <p:cNvSpPr/>
          <p:nvPr/>
        </p:nvSpPr>
        <p:spPr>
          <a:xfrm>
            <a:off x="8890687" y="4444054"/>
            <a:ext cx="897469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Provide both autonomous operation and manual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override capabilities for flexibility.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7323347" y="6323114"/>
            <a:ext cx="1129885" cy="1710021"/>
          </a:xfrm>
          <a:prstGeom prst="roundRect">
            <a:avLst>
              <a:gd name="adj" fmla="val 36001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33166" y="6785693"/>
            <a:ext cx="729259" cy="64814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8890688" y="6820543"/>
            <a:ext cx="32926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Reduce Waiting Time &amp; Congestion</a:t>
            </a:r>
            <a:endParaRPr lang="en-US" sz="2000" dirty="0"/>
          </a:p>
        </p:txBody>
      </p:sp>
      <p:sp>
        <p:nvSpPr>
          <p:cNvPr id="28" name="Text 20"/>
          <p:cNvSpPr/>
          <p:nvPr/>
        </p:nvSpPr>
        <p:spPr>
          <a:xfrm>
            <a:off x="8890686" y="7103653"/>
            <a:ext cx="897469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Significantly decrease vehicle waiting times and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alleviate traffic congestion in urban areas.</a:t>
            </a:r>
            <a:endParaRPr lang="en-US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6D611F-3625-EF7A-2265-53F2EE73A9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26718" y="503873"/>
            <a:ext cx="1620322" cy="343614"/>
          </a:xfrm>
          <a:prstGeom prst="roundRect">
            <a:avLst>
              <a:gd name="adj" fmla="val 1789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4" name="Text 1"/>
          <p:cNvSpPr/>
          <p:nvPr/>
        </p:nvSpPr>
        <p:spPr>
          <a:xfrm>
            <a:off x="6236375" y="558641"/>
            <a:ext cx="140100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SYSTEM OVERVIEW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26718" y="920591"/>
            <a:ext cx="7863364" cy="1143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 Connected Approach to Traffic Management</a:t>
            </a:r>
            <a:endParaRPr lang="en-US" sz="4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18" y="2338387"/>
            <a:ext cx="914757" cy="13468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24355" y="2521268"/>
            <a:ext cx="229945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Traffic Lane Sensors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224355" y="2916793"/>
            <a:ext cx="6765727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Infrared (IR) sensors continuously monitor vehicle presence and density on each lane.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718" y="3685223"/>
            <a:ext cx="914757" cy="13468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24355" y="3868103"/>
            <a:ext cx="2605802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Toll Sensor &amp; Actuators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24355" y="4263628"/>
            <a:ext cx="6765727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dedicated IR sensor detects vehicles at the toll plaza, triggering an automated servo motor for gate control.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718" y="5032058"/>
            <a:ext cx="914757" cy="13468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24355" y="5214938"/>
            <a:ext cx="228683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ESP32 Controller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224355" y="5610463"/>
            <a:ext cx="6765727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central processing unit, the ESP32, gathers data, executes logic, and manages all connected components.</a:t>
            </a:r>
            <a:endParaRPr lang="en-US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718" y="6378893"/>
            <a:ext cx="914757" cy="134683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224355" y="6561772"/>
            <a:ext cx="272534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Cloud Connection &amp; App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224355" y="6957298"/>
            <a:ext cx="6765727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Data is sent to the Blynk cloud via Wi-Fi, allowing for real-time monitoring and control via a mobile application.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11F469-E2EC-595B-9D4B-E4A25CE9A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4728" y="316858"/>
            <a:ext cx="1246218" cy="359245"/>
          </a:xfrm>
          <a:prstGeom prst="roundRect">
            <a:avLst>
              <a:gd name="adj" fmla="val 1788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3" name="Text 1"/>
          <p:cNvSpPr/>
          <p:nvPr/>
        </p:nvSpPr>
        <p:spPr>
          <a:xfrm>
            <a:off x="791287" y="365078"/>
            <a:ext cx="1042861" cy="244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ARCHITECTURE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694728" y="683927"/>
            <a:ext cx="6887172" cy="597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Integrated System Block Diagram</a:t>
            </a:r>
            <a:endParaRPr lang="en-US" sz="3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345860"/>
            <a:ext cx="9819254" cy="58777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79724" y="3972664"/>
            <a:ext cx="2515851" cy="530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ESP32 System</a:t>
            </a:r>
          </a:p>
          <a:p>
            <a:pPr marL="0" indent="0" algn="ctr">
              <a:lnSpc>
                <a:spcPts val="1650"/>
              </a:lnSpc>
              <a:buNone/>
            </a:pPr>
            <a:endParaRPr lang="en-US" sz="2400" b="1" dirty="0">
              <a:solidFill>
                <a:srgbClr val="FFFFFF"/>
              </a:solidFill>
              <a:ea typeface="Inter Bold" pitchFamily="34" charset="-122"/>
              <a:cs typeface="Inter Bold" pitchFamily="34" charset="-120"/>
            </a:endParaRPr>
          </a:p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 Architecture</a:t>
            </a:r>
            <a:endParaRPr lang="en-US" sz="2400" b="1" dirty="0"/>
          </a:p>
        </p:txBody>
      </p:sp>
      <p:sp>
        <p:nvSpPr>
          <p:cNvPr id="7" name="Text 4"/>
          <p:cNvSpPr/>
          <p:nvPr/>
        </p:nvSpPr>
        <p:spPr>
          <a:xfrm>
            <a:off x="5409606" y="2031779"/>
            <a:ext cx="3742777" cy="1203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ESP32 Microcontroller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112843" y="2354791"/>
            <a:ext cx="3742777" cy="481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Central controller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34834" y="2031779"/>
            <a:ext cx="3742776" cy="1203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WiFi Connectivity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76603" y="2354791"/>
            <a:ext cx="3742776" cy="481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ESP32 to cloud link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876603" y="5930442"/>
            <a:ext cx="3742776" cy="601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Traffic LEDs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322354" y="6263848"/>
            <a:ext cx="3742776" cy="96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Red/Yellow/Green signals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5112844" y="5896041"/>
            <a:ext cx="3742777" cy="601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Toll IR Sensor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5409606" y="6263848"/>
            <a:ext cx="3742777" cy="96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Vehicle at toll detection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5977540" y="3979113"/>
            <a:ext cx="3824592" cy="1203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Traffic IR Sensors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246508" y="4270065"/>
            <a:ext cx="3824592" cy="962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Lane vehicle detection (3)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79603" y="3979113"/>
            <a:ext cx="3824592" cy="601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Servo Motor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69695" y="4308953"/>
            <a:ext cx="3824592" cy="481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Toll gate actuator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751B36-DCF4-FBE6-AA22-6DFB5D54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  <p:sp>
        <p:nvSpPr>
          <p:cNvPr id="19" name="Text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340835" y="3552893"/>
            <a:ext cx="4334576" cy="143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9032ED4-D7CC-44AC-2BAF-69286EC6E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100" y="0"/>
            <a:ext cx="460431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1562" y="531401"/>
            <a:ext cx="909737" cy="443213"/>
          </a:xfrm>
          <a:prstGeom prst="roundRect">
            <a:avLst>
              <a:gd name="adj" fmla="val 1787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3" name="Text 1"/>
          <p:cNvSpPr/>
          <p:nvPr/>
        </p:nvSpPr>
        <p:spPr>
          <a:xfrm>
            <a:off x="679667" y="645990"/>
            <a:ext cx="645811" cy="301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HARDWARE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88950" y="1093340"/>
            <a:ext cx="5167274" cy="73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Building Blocks of the System</a:t>
            </a:r>
            <a:endParaRPr lang="en-US" sz="3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554" y="3465246"/>
            <a:ext cx="2671286" cy="156281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413" y="1676759"/>
            <a:ext cx="4067940" cy="156281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393" y="5281738"/>
            <a:ext cx="4058960" cy="1562814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196348" y="2032359"/>
            <a:ext cx="3172897" cy="90345"/>
          </a:xfrm>
          <a:prstGeom prst="roundRect">
            <a:avLst>
              <a:gd name="adj" fmla="val 8973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/>
          </a:p>
        </p:txBody>
      </p:sp>
      <p:sp>
        <p:nvSpPr>
          <p:cNvPr id="12" name="Shape 5"/>
          <p:cNvSpPr/>
          <p:nvPr/>
        </p:nvSpPr>
        <p:spPr>
          <a:xfrm>
            <a:off x="1408201" y="1721774"/>
            <a:ext cx="679592" cy="812321"/>
          </a:xfrm>
          <a:prstGeom prst="roundRect">
            <a:avLst>
              <a:gd name="adj" fmla="val 2340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9037" y="1863254"/>
            <a:ext cx="486144" cy="48614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96348" y="2813467"/>
            <a:ext cx="2124973" cy="3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ESP32 Microcontroller</a:t>
            </a:r>
            <a:endParaRPr lang="en-US" sz="2400" dirty="0"/>
          </a:p>
        </p:txBody>
      </p:sp>
      <p:sp>
        <p:nvSpPr>
          <p:cNvPr id="15" name="Text 7"/>
          <p:cNvSpPr/>
          <p:nvPr/>
        </p:nvSpPr>
        <p:spPr>
          <a:xfrm>
            <a:off x="196349" y="3094931"/>
            <a:ext cx="2825956" cy="61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brain of the system, handling data processing and component control.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3953371" y="2040576"/>
            <a:ext cx="3172897" cy="90345"/>
          </a:xfrm>
          <a:prstGeom prst="roundRect">
            <a:avLst>
              <a:gd name="adj" fmla="val 8973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/>
          </a:p>
        </p:txBody>
      </p:sp>
      <p:sp>
        <p:nvSpPr>
          <p:cNvPr id="18" name="Shape 10"/>
          <p:cNvSpPr/>
          <p:nvPr/>
        </p:nvSpPr>
        <p:spPr>
          <a:xfrm>
            <a:off x="5195663" y="1670027"/>
            <a:ext cx="679592" cy="788139"/>
          </a:xfrm>
          <a:prstGeom prst="roundRect">
            <a:avLst>
              <a:gd name="adj" fmla="val 2340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8401" y="1734438"/>
            <a:ext cx="580780" cy="58078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069562" y="2811751"/>
            <a:ext cx="1942553" cy="3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IR Sensors</a:t>
            </a:r>
            <a:endParaRPr lang="en-US" sz="2400" dirty="0"/>
          </a:p>
        </p:txBody>
      </p:sp>
      <p:sp>
        <p:nvSpPr>
          <p:cNvPr id="21" name="Text 12"/>
          <p:cNvSpPr/>
          <p:nvPr/>
        </p:nvSpPr>
        <p:spPr>
          <a:xfrm>
            <a:off x="4069563" y="3093215"/>
            <a:ext cx="2825956" cy="61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Used for accurate vehicle detection at traffic lanes and toll gates.</a:t>
            </a:r>
            <a:endParaRPr lang="en-US" sz="1600" dirty="0"/>
          </a:p>
        </p:txBody>
      </p:sp>
      <p:sp>
        <p:nvSpPr>
          <p:cNvPr id="23" name="Shape 14"/>
          <p:cNvSpPr/>
          <p:nvPr/>
        </p:nvSpPr>
        <p:spPr>
          <a:xfrm>
            <a:off x="196349" y="4273784"/>
            <a:ext cx="3172896" cy="107028"/>
          </a:xfrm>
          <a:prstGeom prst="roundRect">
            <a:avLst>
              <a:gd name="adj" fmla="val 8973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 b="1" dirty="0"/>
          </a:p>
        </p:txBody>
      </p:sp>
      <p:sp>
        <p:nvSpPr>
          <p:cNvPr id="24" name="Shape 15"/>
          <p:cNvSpPr/>
          <p:nvPr/>
        </p:nvSpPr>
        <p:spPr>
          <a:xfrm>
            <a:off x="1483466" y="3907471"/>
            <a:ext cx="730026" cy="764072"/>
          </a:xfrm>
          <a:prstGeom prst="roundRect">
            <a:avLst>
              <a:gd name="adj" fmla="val 2340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0950" y="4034532"/>
            <a:ext cx="569547" cy="512299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90520" y="4806069"/>
            <a:ext cx="1942552" cy="357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Servo Motor</a:t>
            </a:r>
            <a:endParaRPr lang="en-US" sz="2400" dirty="0"/>
          </a:p>
        </p:txBody>
      </p:sp>
      <p:sp>
        <p:nvSpPr>
          <p:cNvPr id="27" name="Text 17"/>
          <p:cNvSpPr/>
          <p:nvPr/>
        </p:nvSpPr>
        <p:spPr>
          <a:xfrm>
            <a:off x="167972" y="5125321"/>
            <a:ext cx="2825956" cy="1097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Actuates the toll gate, ensuring smooth and automated opening/closing.</a:t>
            </a:r>
            <a:endParaRPr lang="en-US" sz="1600" dirty="0"/>
          </a:p>
        </p:txBody>
      </p:sp>
      <p:sp>
        <p:nvSpPr>
          <p:cNvPr id="28" name="Shape 18"/>
          <p:cNvSpPr/>
          <p:nvPr/>
        </p:nvSpPr>
        <p:spPr>
          <a:xfrm>
            <a:off x="1602622" y="6479639"/>
            <a:ext cx="4053602" cy="1169075"/>
          </a:xfrm>
          <a:prstGeom prst="roundRect">
            <a:avLst>
              <a:gd name="adj" fmla="val 625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 sz="3600"/>
          </a:p>
        </p:txBody>
      </p:sp>
      <p:sp>
        <p:nvSpPr>
          <p:cNvPr id="29" name="Shape 19"/>
          <p:cNvSpPr/>
          <p:nvPr/>
        </p:nvSpPr>
        <p:spPr>
          <a:xfrm>
            <a:off x="1886283" y="6248672"/>
            <a:ext cx="3172896" cy="100923"/>
          </a:xfrm>
          <a:prstGeom prst="roundRect">
            <a:avLst>
              <a:gd name="adj" fmla="val 8973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/>
          </a:p>
        </p:txBody>
      </p:sp>
      <p:sp>
        <p:nvSpPr>
          <p:cNvPr id="30" name="Shape 20"/>
          <p:cNvSpPr/>
          <p:nvPr/>
        </p:nvSpPr>
        <p:spPr>
          <a:xfrm>
            <a:off x="3307131" y="5833341"/>
            <a:ext cx="584126" cy="776164"/>
          </a:xfrm>
          <a:prstGeom prst="roundRect">
            <a:avLst>
              <a:gd name="adj" fmla="val 2340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 dirty="0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40042" y="5989520"/>
            <a:ext cx="518304" cy="518304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1747997" y="6844552"/>
            <a:ext cx="162794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LEDs &amp; Resistors</a:t>
            </a:r>
            <a:endParaRPr lang="en-US" sz="2400" dirty="0"/>
          </a:p>
        </p:txBody>
      </p:sp>
      <p:sp>
        <p:nvSpPr>
          <p:cNvPr id="33" name="Text 22"/>
          <p:cNvSpPr/>
          <p:nvPr/>
        </p:nvSpPr>
        <p:spPr>
          <a:xfrm>
            <a:off x="1747997" y="7126016"/>
            <a:ext cx="3762851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Visual indicators for traffic signals and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system status.</a:t>
            </a:r>
            <a:endParaRPr lang="en-US" sz="1600" dirty="0"/>
          </a:p>
        </p:txBody>
      </p:sp>
      <p:sp>
        <p:nvSpPr>
          <p:cNvPr id="34" name="Shape 23"/>
          <p:cNvSpPr/>
          <p:nvPr/>
        </p:nvSpPr>
        <p:spPr>
          <a:xfrm>
            <a:off x="3953371" y="4316534"/>
            <a:ext cx="4053602" cy="1169075"/>
          </a:xfrm>
          <a:prstGeom prst="roundRect">
            <a:avLst>
              <a:gd name="adj" fmla="val 625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 sz="3600"/>
          </a:p>
        </p:txBody>
      </p:sp>
      <p:sp>
        <p:nvSpPr>
          <p:cNvPr id="35" name="Shape 24"/>
          <p:cNvSpPr/>
          <p:nvPr/>
        </p:nvSpPr>
        <p:spPr>
          <a:xfrm>
            <a:off x="3953371" y="4301294"/>
            <a:ext cx="3172896" cy="93345"/>
          </a:xfrm>
          <a:prstGeom prst="roundRect">
            <a:avLst>
              <a:gd name="adj" fmla="val 8973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 b="1" dirty="0"/>
          </a:p>
        </p:txBody>
      </p:sp>
      <p:sp>
        <p:nvSpPr>
          <p:cNvPr id="36" name="Shape 25"/>
          <p:cNvSpPr/>
          <p:nvPr/>
        </p:nvSpPr>
        <p:spPr>
          <a:xfrm>
            <a:off x="5285600" y="3907471"/>
            <a:ext cx="596729" cy="723004"/>
          </a:xfrm>
          <a:prstGeom prst="roundRect">
            <a:avLst>
              <a:gd name="adj" fmla="val 23407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3600"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84855" y="4052144"/>
            <a:ext cx="444326" cy="444326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3953371" y="4806069"/>
            <a:ext cx="181117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Power Supply &amp; Wiring</a:t>
            </a:r>
            <a:endParaRPr lang="en-US" sz="2400" dirty="0"/>
          </a:p>
        </p:txBody>
      </p:sp>
      <p:sp>
        <p:nvSpPr>
          <p:cNvPr id="39" name="Text 27"/>
          <p:cNvSpPr/>
          <p:nvPr/>
        </p:nvSpPr>
        <p:spPr>
          <a:xfrm>
            <a:off x="3953371" y="5087533"/>
            <a:ext cx="3762851" cy="41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Provides stable power and connects all components on a PCB or breadboard.</a:t>
            </a:r>
            <a:endParaRPr lang="en-US" sz="16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9321935-1D27-2E67-119B-2FFD97A34A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  <p:pic>
        <p:nvPicPr>
          <p:cNvPr id="41" name="Image 0" descr="preencoded.png">
            <a:extLst>
              <a:ext uri="{FF2B5EF4-FFF2-40B4-BE49-F238E27FC236}">
                <a16:creationId xmlns:a16="http://schemas.microsoft.com/office/drawing/2014/main" id="{53051BC1-AFBE-F11C-3D9A-A2D322EEC7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46566" y="3465246"/>
            <a:ext cx="2671286" cy="15628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7E1D141-8613-6EE3-51A5-D85A9CBB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822"/>
            <a:ext cx="14630400" cy="1365082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731528" y="396296"/>
            <a:ext cx="1445243" cy="455659"/>
          </a:xfrm>
          <a:prstGeom prst="roundRect">
            <a:avLst>
              <a:gd name="adj" fmla="val 17892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3" name="Text 1"/>
          <p:cNvSpPr/>
          <p:nvPr/>
        </p:nvSpPr>
        <p:spPr>
          <a:xfrm>
            <a:off x="841415" y="541579"/>
            <a:ext cx="1225471" cy="310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SOFTWARE &amp; IOT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52237" y="918330"/>
            <a:ext cx="8086963" cy="45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The Digital Core and Cloud Interface</a:t>
            </a:r>
            <a:endParaRPr lang="en-US" sz="3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3260"/>
            <a:ext cx="5613620" cy="688634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13620" y="1327895"/>
            <a:ext cx="9016780" cy="6886340"/>
          </a:xfrm>
          <a:prstGeom prst="roundRect">
            <a:avLst>
              <a:gd name="adj" fmla="val 354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7" name="Shape 4"/>
          <p:cNvSpPr/>
          <p:nvPr/>
        </p:nvSpPr>
        <p:spPr>
          <a:xfrm>
            <a:off x="6060401" y="1626397"/>
            <a:ext cx="889499" cy="773865"/>
          </a:xfrm>
          <a:prstGeom prst="roundRect">
            <a:avLst>
              <a:gd name="adj" fmla="val 2049435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8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6400" y="1774364"/>
            <a:ext cx="537499" cy="3851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69265" y="2519405"/>
            <a:ext cx="4133432" cy="40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Arduino IDE &amp; Libraries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976480" y="2757691"/>
            <a:ext cx="8393394" cy="82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primary development environment for programming the ESP32, utilizing essential ESP32, WiFi, and Blynk libraries.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060402" y="3469099"/>
            <a:ext cx="889499" cy="773865"/>
          </a:xfrm>
          <a:prstGeom prst="roundRect">
            <a:avLst>
              <a:gd name="adj" fmla="val 2049435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80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8253" y="3615593"/>
            <a:ext cx="537499" cy="3851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987011" y="4414959"/>
            <a:ext cx="4494265" cy="40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Blynk Mobile Application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5989210" y="4749448"/>
            <a:ext cx="8393394" cy="82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Provides an intuitive user interface for remote monitoring, control, and interaction with the system.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060402" y="5695515"/>
            <a:ext cx="889499" cy="773865"/>
          </a:xfrm>
          <a:prstGeom prst="roundRect">
            <a:avLst>
              <a:gd name="adj" fmla="val 20494356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sz="280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45243" y="5789692"/>
            <a:ext cx="537499" cy="38519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987011" y="6847942"/>
            <a:ext cx="6253087" cy="403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Cloud-based Real-time Monitoring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5989210" y="7191931"/>
            <a:ext cx="8393394" cy="82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Enables continuous data exchange and live status updates, accessible from anywhere via the Blynk cloud platform.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802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50419" y="2828687"/>
            <a:ext cx="1955721" cy="348496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561624" y="2884289"/>
            <a:ext cx="1733312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TRAFFIC MANAGEMENT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1450419" y="3251359"/>
            <a:ext cx="6599634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Intelligent Lane Control Logic</a:t>
            </a:r>
            <a:endParaRPr lang="en-US" sz="3650" dirty="0"/>
          </a:p>
        </p:txBody>
      </p:sp>
      <p:sp>
        <p:nvSpPr>
          <p:cNvPr id="6" name="Text 3"/>
          <p:cNvSpPr/>
          <p:nvPr/>
        </p:nvSpPr>
        <p:spPr>
          <a:xfrm>
            <a:off x="1450419" y="4108966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450419" y="4401145"/>
            <a:ext cx="577203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8" name="Text 5"/>
          <p:cNvSpPr/>
          <p:nvPr/>
        </p:nvSpPr>
        <p:spPr>
          <a:xfrm>
            <a:off x="1450419" y="4539496"/>
            <a:ext cx="364021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Vehicle Detection via IR Sensors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50419" y="4940379"/>
            <a:ext cx="577203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Each lane is equipped with IR sensors to accurately detect the presence of vehicles as they approach.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07831" y="4108966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407831" y="4401145"/>
            <a:ext cx="577203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7407831" y="4539496"/>
            <a:ext cx="3083481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Real-time Vehicle Counting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407831" y="4940379"/>
            <a:ext cx="577203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system counts the number of vehicles in each lane to determine traffic density and demand.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450419" y="5858232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450419" y="6150412"/>
            <a:ext cx="577203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16" name="Text 13"/>
          <p:cNvSpPr/>
          <p:nvPr/>
        </p:nvSpPr>
        <p:spPr>
          <a:xfrm>
            <a:off x="1450419" y="6288762"/>
            <a:ext cx="335708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Preemption Check for Priority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1450419" y="6689646"/>
            <a:ext cx="5772031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critical check is performed to identify if a lane has a predetermined number of vehicles (e.g., ≥2), signaling higher priority.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407831" y="5858232"/>
            <a:ext cx="185380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 Light" pitchFamily="34" charset="-122"/>
                <a:cs typeface="Int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407831" y="6150412"/>
            <a:ext cx="5772031" cy="2286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20" name="Text 17"/>
          <p:cNvSpPr/>
          <p:nvPr/>
        </p:nvSpPr>
        <p:spPr>
          <a:xfrm>
            <a:off x="7407831" y="6288762"/>
            <a:ext cx="316039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Dynamic Signal Sequencing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407831" y="6689646"/>
            <a:ext cx="5772031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Based on vehicle density and preemption rules, the traffic signals cycle through Green → Yellow → Red, optimizing flow for congested lanes.</a:t>
            </a:r>
            <a:endParaRPr lang="en-US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A79B9-0A44-FB72-812B-976A81647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767" y="7515125"/>
            <a:ext cx="1705213" cy="714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1518</Words>
  <Application>Microsoft Office PowerPoint</Application>
  <PresentationFormat>Custom</PresentationFormat>
  <Paragraphs>195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Inter</vt:lpstr>
      <vt:lpstr>Inter Light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23-NTU-CS-FL-1269</cp:lastModifiedBy>
  <cp:revision>4</cp:revision>
  <dcterms:created xsi:type="dcterms:W3CDTF">2026-01-07T00:20:46Z</dcterms:created>
  <dcterms:modified xsi:type="dcterms:W3CDTF">2026-01-07T02:11:43Z</dcterms:modified>
</cp:coreProperties>
</file>